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83" r:id="rId5"/>
    <p:sldId id="322" r:id="rId6"/>
    <p:sldId id="263" r:id="rId7"/>
    <p:sldId id="287" r:id="rId8"/>
    <p:sldId id="284" r:id="rId9"/>
    <p:sldId id="288" r:id="rId10"/>
    <p:sldId id="289" r:id="rId11"/>
    <p:sldId id="290" r:id="rId12"/>
    <p:sldId id="291" r:id="rId13"/>
    <p:sldId id="285" r:id="rId14"/>
    <p:sldId id="292" r:id="rId15"/>
    <p:sldId id="293" r:id="rId16"/>
    <p:sldId id="294" r:id="rId17"/>
    <p:sldId id="295" r:id="rId18"/>
    <p:sldId id="286" r:id="rId19"/>
    <p:sldId id="299" r:id="rId20"/>
    <p:sldId id="300" r:id="rId21"/>
    <p:sldId id="302" r:id="rId22"/>
    <p:sldId id="303" r:id="rId23"/>
    <p:sldId id="297" r:id="rId24"/>
    <p:sldId id="309" r:id="rId25"/>
    <p:sldId id="306" r:id="rId26"/>
    <p:sldId id="314" r:id="rId27"/>
    <p:sldId id="310" r:id="rId28"/>
    <p:sldId id="311" r:id="rId29"/>
    <p:sldId id="324" r:id="rId30"/>
    <p:sldId id="312" r:id="rId31"/>
    <p:sldId id="305" r:id="rId32"/>
    <p:sldId id="313" r:id="rId33"/>
    <p:sldId id="315" r:id="rId34"/>
    <p:sldId id="298" r:id="rId35"/>
    <p:sldId id="259" r:id="rId36"/>
    <p:sldId id="316" r:id="rId37"/>
    <p:sldId id="317" r:id="rId38"/>
    <p:sldId id="318" r:id="rId39"/>
    <p:sldId id="320" r:id="rId40"/>
    <p:sldId id="319" r:id="rId41"/>
    <p:sldId id="321" r:id="rId42"/>
    <p:sldId id="323" r:id="rId43"/>
    <p:sldId id="277" r:id="rId44"/>
    <p:sldId id="278" r:id="rId45"/>
    <p:sldId id="280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gif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ics110.github.io/main/assignments/capstone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5200" dirty="0"/>
              <a:t>Recursion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Did you know?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happens if we call the same function inside of itself?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this case, an infinite loop!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Can we use calling a function inside of itself safely? Yes!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B9C117-7E5B-120A-471B-E1A6718B2EE1}"/>
              </a:ext>
            </a:extLst>
          </p:cNvPr>
          <p:cNvSpPr txBox="1"/>
          <p:nvPr/>
        </p:nvSpPr>
        <p:spPr>
          <a:xfrm>
            <a:off x="7429926" y="1690688"/>
            <a:ext cx="3923874" cy="1938992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"func3"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75440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Recursion is the study of functions calling themselves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We’ll learn </a:t>
            </a:r>
          </a:p>
          <a:p>
            <a:pPr>
              <a:buFontTx/>
              <a:buChar char="-"/>
            </a:pPr>
            <a:r>
              <a:rPr lang="en-US" sz="3200" dirty="0"/>
              <a:t>Safe ways to do this </a:t>
            </a:r>
          </a:p>
          <a:p>
            <a:pPr lvl="1">
              <a:buFontTx/>
              <a:buChar char="-"/>
            </a:pPr>
            <a:r>
              <a:rPr lang="en-US" sz="2800" dirty="0"/>
              <a:t>no infinite loops</a:t>
            </a:r>
          </a:p>
          <a:p>
            <a:pPr>
              <a:buFontTx/>
              <a:buChar char="-"/>
            </a:pPr>
            <a:r>
              <a:rPr lang="en-US" sz="3200" dirty="0"/>
              <a:t>What problems this should be used with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B9C117-7E5B-120A-471B-E1A6718B2EE1}"/>
              </a:ext>
            </a:extLst>
          </p:cNvPr>
          <p:cNvSpPr txBox="1"/>
          <p:nvPr/>
        </p:nvSpPr>
        <p:spPr>
          <a:xfrm>
            <a:off x="7429926" y="1690688"/>
            <a:ext cx="3923874" cy="1938992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"func3"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010229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Bigger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Will you need to program like this: *shrug* likely no.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BUT Computer Science is about problem solving.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is a new tool, a new way of thinking, that can help you solve problems</a:t>
            </a:r>
          </a:p>
        </p:txBody>
      </p:sp>
    </p:spTree>
    <p:extLst>
      <p:ext uri="{BB962C8B-B14F-4D97-AF65-F5344CB8AC3E}">
        <p14:creationId xmlns:p14="http://schemas.microsoft.com/office/powerpoint/2010/main" val="1707451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 fontScale="90000"/>
          </a:bodyPr>
          <a:lstStyle/>
          <a:p>
            <a:r>
              <a:rPr lang="en-US" dirty="0"/>
              <a:t>A Recursive Problem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355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Recursive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Recursion is when a function calls itself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What problems is this suited for?</a:t>
            </a:r>
          </a:p>
          <a:p>
            <a:pPr marL="0" indent="0">
              <a:buNone/>
            </a:pPr>
            <a:br>
              <a:rPr lang="en-US" sz="3200" dirty="0"/>
            </a:br>
            <a:r>
              <a:rPr lang="en-US" sz="3200" dirty="0"/>
              <a:t>Problems that can be broken up into smaller versions of the same problem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look at an example</a:t>
            </a:r>
          </a:p>
        </p:txBody>
      </p:sp>
    </p:spTree>
    <p:extLst>
      <p:ext uri="{BB962C8B-B14F-4D97-AF65-F5344CB8AC3E}">
        <p14:creationId xmlns:p14="http://schemas.microsoft.com/office/powerpoint/2010/main" val="1773227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Recursive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Let’s look at an example: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Separating all Russian nesting dolls</a:t>
            </a:r>
          </a:p>
        </p:txBody>
      </p:sp>
      <p:pic>
        <p:nvPicPr>
          <p:cNvPr id="6" name="Picture 5" descr="A picture containing text, tiled&#10;&#10;Description automatically generated">
            <a:extLst>
              <a:ext uri="{FF2B5EF4-FFF2-40B4-BE49-F238E27FC236}">
                <a16:creationId xmlns:a16="http://schemas.microsoft.com/office/drawing/2014/main" id="{C89F4169-C419-02F1-9080-7D407FC97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422" y="2183884"/>
            <a:ext cx="4438037" cy="249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744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Recursive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Recursive Solution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separate all the dolls:</a:t>
            </a:r>
          </a:p>
          <a:p>
            <a:pPr marL="514350" indent="-514350">
              <a:buAutoNum type="arabicPeriod"/>
            </a:pPr>
            <a:r>
              <a:rPr lang="en-US" sz="3200" dirty="0"/>
              <a:t>Take apart the current one</a:t>
            </a:r>
          </a:p>
          <a:p>
            <a:pPr marL="514350" indent="-514350">
              <a:buAutoNum type="arabicPeriod"/>
            </a:pPr>
            <a:r>
              <a:rPr lang="en-US" sz="3200" dirty="0"/>
              <a:t>Get the doll inside if possible</a:t>
            </a:r>
          </a:p>
          <a:p>
            <a:pPr marL="514350" indent="-514350">
              <a:buAutoNum type="arabicPeriod"/>
            </a:pPr>
            <a:r>
              <a:rPr lang="en-US" sz="3200" dirty="0"/>
              <a:t>Separate all the dolls for the doll inside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0A6B2B-E817-BBAC-3C35-D18C49273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422" y="2183884"/>
            <a:ext cx="4438037" cy="249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641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Recursive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Recursive Solution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</a:t>
            </a:r>
            <a:r>
              <a:rPr lang="en-US" sz="3200" dirty="0">
                <a:solidFill>
                  <a:srgbClr val="FF0000"/>
                </a:solidFill>
              </a:rPr>
              <a:t>separate all the dolls</a:t>
            </a:r>
            <a:r>
              <a:rPr lang="en-US" sz="3200" dirty="0"/>
              <a:t>:</a:t>
            </a:r>
          </a:p>
          <a:p>
            <a:pPr marL="514350" indent="-514350">
              <a:buAutoNum type="arabicPeriod"/>
            </a:pPr>
            <a:r>
              <a:rPr lang="en-US" sz="3200" dirty="0"/>
              <a:t>Take apart the current one</a:t>
            </a:r>
          </a:p>
          <a:p>
            <a:pPr marL="514350" indent="-514350">
              <a:buAutoNum type="arabicPeriod"/>
            </a:pPr>
            <a:r>
              <a:rPr lang="en-US" sz="3200" dirty="0"/>
              <a:t>Get the doll inside if possible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Separate all the dolls</a:t>
            </a:r>
            <a:r>
              <a:rPr lang="en-US" sz="3200" dirty="0"/>
              <a:t> for the dolls inside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0A6B2B-E817-BBAC-3C35-D18C49273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422" y="691400"/>
            <a:ext cx="4438037" cy="24917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69C54F-7217-1C92-7194-C262E4FC9F80}"/>
              </a:ext>
            </a:extLst>
          </p:cNvPr>
          <p:cNvSpPr txBox="1"/>
          <p:nvPr/>
        </p:nvSpPr>
        <p:spPr>
          <a:xfrm>
            <a:off x="6994422" y="3674828"/>
            <a:ext cx="4438037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Notice: One of the steps to solve this problem is the problem itself.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This is a sign that the problem potentially can be solved recursively</a:t>
            </a:r>
          </a:p>
        </p:txBody>
      </p:sp>
    </p:spTree>
    <p:extLst>
      <p:ext uri="{BB962C8B-B14F-4D97-AF65-F5344CB8AC3E}">
        <p14:creationId xmlns:p14="http://schemas.microsoft.com/office/powerpoint/2010/main" val="2678041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 fontScale="90000"/>
          </a:bodyPr>
          <a:lstStyle/>
          <a:p>
            <a:r>
              <a:rPr lang="en-US" dirty="0"/>
              <a:t>Parts of a Recursive Problem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968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Recursive problem needs 3 things:</a:t>
            </a:r>
          </a:p>
          <a:p>
            <a:pPr marL="514350" indent="-514350">
              <a:buAutoNum type="arabicPeriod"/>
            </a:pPr>
            <a:r>
              <a:rPr lang="en-US" sz="3200" dirty="0"/>
              <a:t>A Recursive Case</a:t>
            </a:r>
          </a:p>
          <a:p>
            <a:pPr marL="514350" indent="-514350">
              <a:buAutoNum type="arabicPeriod"/>
            </a:pPr>
            <a:r>
              <a:rPr lang="en-US" sz="3200" dirty="0"/>
              <a:t>A Base Case</a:t>
            </a:r>
          </a:p>
          <a:p>
            <a:pPr marL="514350" indent="-514350">
              <a:buAutoNum type="arabicPeriod"/>
            </a:pPr>
            <a:r>
              <a:rPr lang="en-US" sz="3200" dirty="0"/>
              <a:t>Progression towards the recursive case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12573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/>
              <a:t>Capstone Project Proposal due 28</a:t>
            </a:r>
            <a:r>
              <a:rPr lang="en-US" baseline="30000" dirty="0"/>
              <a:t>th </a:t>
            </a:r>
            <a:r>
              <a:rPr lang="en-US" dirty="0"/>
              <a:t>(Next Friday)</a:t>
            </a:r>
          </a:p>
          <a:p>
            <a:pPr>
              <a:buFontTx/>
              <a:buChar char="-"/>
            </a:pPr>
            <a:r>
              <a:rPr lang="en-US" dirty="0"/>
              <a:t>HW6 Files due 26</a:t>
            </a:r>
            <a:r>
              <a:rPr lang="en-US" baseline="30000" dirty="0"/>
              <a:t>th </a:t>
            </a:r>
            <a:r>
              <a:rPr lang="en-US" dirty="0"/>
              <a:t>(Next Wednesday)</a:t>
            </a:r>
          </a:p>
          <a:p>
            <a:pPr>
              <a:buFontTx/>
              <a:buChar char="-"/>
            </a:pPr>
            <a:r>
              <a:rPr lang="en-US" dirty="0"/>
              <a:t>Participation due Thursday</a:t>
            </a:r>
          </a:p>
          <a:p>
            <a:pPr>
              <a:buFontTx/>
              <a:buChar char="-"/>
            </a:pPr>
            <a:r>
              <a:rPr lang="en-US" dirty="0"/>
              <a:t>Quiz due Thursday</a:t>
            </a:r>
          </a:p>
          <a:p>
            <a:pPr>
              <a:buFontTx/>
              <a:buChar char="-"/>
            </a:pPr>
            <a:r>
              <a:rPr lang="en-US" dirty="0"/>
              <a:t>Lab due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 Recursive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A Case when the problem repeats itself.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</a:t>
            </a:r>
            <a:r>
              <a:rPr lang="en-US" sz="3200" dirty="0">
                <a:solidFill>
                  <a:srgbClr val="FF0000"/>
                </a:solidFill>
              </a:rPr>
              <a:t>separate all the dolls</a:t>
            </a:r>
            <a:r>
              <a:rPr lang="en-US" sz="3200" dirty="0"/>
              <a:t>:</a:t>
            </a:r>
          </a:p>
          <a:p>
            <a:pPr marL="514350" indent="-514350">
              <a:buAutoNum type="arabicPeriod"/>
            </a:pPr>
            <a:r>
              <a:rPr lang="en-US" sz="3200" dirty="0"/>
              <a:t>Take apart the current one</a:t>
            </a:r>
          </a:p>
          <a:p>
            <a:pPr marL="514350" indent="-514350">
              <a:buAutoNum type="arabicPeriod"/>
            </a:pPr>
            <a:r>
              <a:rPr lang="en-US" sz="3200" dirty="0"/>
              <a:t>Get the doll inside if possible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Separate all the dolls</a:t>
            </a:r>
            <a:r>
              <a:rPr lang="en-US" sz="3200" dirty="0"/>
              <a:t> for the dolls inside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this case, the problem of “Separate all the dolls” is repeated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878EC6F4-FE22-FC26-5CDD-FED738BDA41B}"/>
              </a:ext>
            </a:extLst>
          </p:cNvPr>
          <p:cNvSpPr/>
          <p:nvPr/>
        </p:nvSpPr>
        <p:spPr>
          <a:xfrm rot="10800000">
            <a:off x="8116329" y="4476504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E9CB10-AE81-B0EC-16BB-EE48C20BA049}"/>
              </a:ext>
            </a:extLst>
          </p:cNvPr>
          <p:cNvSpPr txBox="1"/>
          <p:nvPr/>
        </p:nvSpPr>
        <p:spPr>
          <a:xfrm>
            <a:off x="8638292" y="4323022"/>
            <a:ext cx="2622753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Recursive Case</a:t>
            </a:r>
          </a:p>
        </p:txBody>
      </p:sp>
    </p:spTree>
    <p:extLst>
      <p:ext uri="{BB962C8B-B14F-4D97-AF65-F5344CB8AC3E}">
        <p14:creationId xmlns:p14="http://schemas.microsoft.com/office/powerpoint/2010/main" val="2367773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 Base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A Case when the problem should NOT repeat itself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separate all the dolls:</a:t>
            </a:r>
          </a:p>
          <a:p>
            <a:pPr marL="514350" indent="-514350">
              <a:buAutoNum type="arabicPeriod"/>
            </a:pPr>
            <a:r>
              <a:rPr lang="en-US" sz="3200" dirty="0"/>
              <a:t>Take apart the current one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Get the doll inside if possible</a:t>
            </a:r>
          </a:p>
          <a:p>
            <a:pPr marL="514350" indent="-514350">
              <a:buAutoNum type="arabicPeriod"/>
            </a:pPr>
            <a:r>
              <a:rPr lang="en-US" sz="3200" dirty="0"/>
              <a:t>Separate all the dolls for the dolls inside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you could not get the doll inside, you would be done!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878EC6F4-FE22-FC26-5CDD-FED738BDA41B}"/>
              </a:ext>
            </a:extLst>
          </p:cNvPr>
          <p:cNvSpPr/>
          <p:nvPr/>
        </p:nvSpPr>
        <p:spPr>
          <a:xfrm rot="10800000">
            <a:off x="6266562" y="3976463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E9CB10-AE81-B0EC-16BB-EE48C20BA049}"/>
              </a:ext>
            </a:extLst>
          </p:cNvPr>
          <p:cNvSpPr txBox="1"/>
          <p:nvPr/>
        </p:nvSpPr>
        <p:spPr>
          <a:xfrm>
            <a:off x="6851857" y="3822981"/>
            <a:ext cx="1830028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Base Case</a:t>
            </a:r>
          </a:p>
        </p:txBody>
      </p:sp>
    </p:spTree>
    <p:extLst>
      <p:ext uri="{BB962C8B-B14F-4D97-AF65-F5344CB8AC3E}">
        <p14:creationId xmlns:p14="http://schemas.microsoft.com/office/powerpoint/2010/main" val="2437817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Progression Towards the Base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Every time the Recursive call is run, you should get closer to the base case</a:t>
            </a:r>
            <a:br>
              <a:rPr lang="en-US" sz="3200" dirty="0"/>
            </a:b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separate all the dolls: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Take apart the current one</a:t>
            </a:r>
          </a:p>
          <a:p>
            <a:pPr marL="514350" indent="-514350">
              <a:buAutoNum type="arabicPeriod"/>
            </a:pPr>
            <a:r>
              <a:rPr lang="en-US" sz="3200" dirty="0"/>
              <a:t>Get the doll inside if possible</a:t>
            </a:r>
          </a:p>
          <a:p>
            <a:pPr marL="514350" indent="-514350">
              <a:buAutoNum type="arabicPeriod"/>
            </a:pPr>
            <a:r>
              <a:rPr lang="en-US" sz="3200" dirty="0"/>
              <a:t>Separate all the dolls for the dolls inside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Taking apart a doll should get you closer to the innermost doll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878EC6F4-FE22-FC26-5CDD-FED738BDA41B}"/>
              </a:ext>
            </a:extLst>
          </p:cNvPr>
          <p:cNvSpPr/>
          <p:nvPr/>
        </p:nvSpPr>
        <p:spPr>
          <a:xfrm rot="10800000">
            <a:off x="5647129" y="3622502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E9CB10-AE81-B0EC-16BB-EE48C20BA049}"/>
              </a:ext>
            </a:extLst>
          </p:cNvPr>
          <p:cNvSpPr txBox="1"/>
          <p:nvPr/>
        </p:nvSpPr>
        <p:spPr>
          <a:xfrm>
            <a:off x="6202928" y="3222798"/>
            <a:ext cx="3334363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Should progress towards base case</a:t>
            </a:r>
          </a:p>
        </p:txBody>
      </p:sp>
    </p:spTree>
    <p:extLst>
      <p:ext uri="{BB962C8B-B14F-4D97-AF65-F5344CB8AC3E}">
        <p14:creationId xmlns:p14="http://schemas.microsoft.com/office/powerpoint/2010/main" val="28351518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Coding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492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Let’s look at some pseudocode (fake code) for taking apart the dolls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We’ll identify the 3 parts of a recursive function there!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595944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Code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separate all the dolls:</a:t>
            </a:r>
          </a:p>
          <a:p>
            <a:pPr marL="514350" indent="-514350">
              <a:buAutoNum type="arabicPeriod"/>
            </a:pPr>
            <a:r>
              <a:rPr lang="en-US" sz="3200" dirty="0"/>
              <a:t>Take apart the current one</a:t>
            </a:r>
          </a:p>
          <a:p>
            <a:pPr marL="514350" indent="-514350">
              <a:buAutoNum type="arabicPeriod"/>
            </a:pPr>
            <a:r>
              <a:rPr lang="en-US" sz="3200" dirty="0"/>
              <a:t>Get the doll inside if possible</a:t>
            </a:r>
          </a:p>
          <a:p>
            <a:pPr marL="514350" indent="-514350">
              <a:buAutoNum type="arabicPeriod"/>
            </a:pPr>
            <a:r>
              <a:rPr lang="en-US" sz="3200" dirty="0"/>
              <a:t>Separate all the dolls for the dolls inside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81748-C44B-67AC-39BC-0B415492D226}"/>
              </a:ext>
            </a:extLst>
          </p:cNvPr>
          <p:cNvSpPr txBox="1"/>
          <p:nvPr/>
        </p:nvSpPr>
        <p:spPr>
          <a:xfrm>
            <a:off x="6617110" y="2062302"/>
            <a:ext cx="5359383" cy="1938992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take_apart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"smallest"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"Found It"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inside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get_inside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take_apart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inside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817714-06C9-3523-1168-459128D75644}"/>
              </a:ext>
            </a:extLst>
          </p:cNvPr>
          <p:cNvSpPr txBox="1"/>
          <p:nvPr/>
        </p:nvSpPr>
        <p:spPr>
          <a:xfrm>
            <a:off x="7059962" y="473908"/>
            <a:ext cx="4473677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/>
              <a:t>Note: Not real code. Real code would require a piece of data that could be “taken apart” to get the data inside</a:t>
            </a:r>
          </a:p>
        </p:txBody>
      </p:sp>
    </p:spTree>
    <p:extLst>
      <p:ext uri="{BB962C8B-B14F-4D97-AF65-F5344CB8AC3E}">
        <p14:creationId xmlns:p14="http://schemas.microsoft.com/office/powerpoint/2010/main" val="10319559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/>
              <a:t>The Recursive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69543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separate all the dolls:</a:t>
            </a:r>
          </a:p>
          <a:p>
            <a:pPr marL="514350" indent="-514350">
              <a:buAutoNum type="arabicPeriod"/>
            </a:pPr>
            <a:r>
              <a:rPr lang="en-US" sz="3200" dirty="0"/>
              <a:t>Take apart the current one</a:t>
            </a:r>
          </a:p>
          <a:p>
            <a:pPr marL="514350" indent="-514350">
              <a:buAutoNum type="arabicPeriod"/>
            </a:pPr>
            <a:r>
              <a:rPr lang="en-US" sz="3200" dirty="0"/>
              <a:t>Get the doll inside if possible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Separate all the dolls for the 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dolls inside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code, a recursive case looks like calling the function from inside itself. If we didn’t have it, the code would not repeat.</a:t>
            </a:r>
          </a:p>
          <a:p>
            <a:pPr marL="514350" indent="-514350">
              <a:buAutoNum type="arabicPeriod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81748-C44B-67AC-39BC-0B415492D226}"/>
              </a:ext>
            </a:extLst>
          </p:cNvPr>
          <p:cNvSpPr txBox="1"/>
          <p:nvPr/>
        </p:nvSpPr>
        <p:spPr>
          <a:xfrm>
            <a:off x="6617110" y="2062302"/>
            <a:ext cx="5359383" cy="1938992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take_apart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"smallest"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"Found It"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inside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get_inside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take_apart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inside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817714-06C9-3523-1168-459128D75644}"/>
              </a:ext>
            </a:extLst>
          </p:cNvPr>
          <p:cNvSpPr txBox="1"/>
          <p:nvPr/>
        </p:nvSpPr>
        <p:spPr>
          <a:xfrm>
            <a:off x="7059962" y="473908"/>
            <a:ext cx="4473677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/>
              <a:t>Note: Not real code. Real code would require a piece of data that could be “taken apart” to get the data inside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8F2928-5AE9-853E-66EB-A1A3840C00CC}"/>
              </a:ext>
            </a:extLst>
          </p:cNvPr>
          <p:cNvSpPr/>
          <p:nvPr/>
        </p:nvSpPr>
        <p:spPr>
          <a:xfrm>
            <a:off x="7295535" y="3539613"/>
            <a:ext cx="4395020" cy="4616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DF6199-9E7B-591B-52BF-F76EF2CB954E}"/>
              </a:ext>
            </a:extLst>
          </p:cNvPr>
          <p:cNvSpPr/>
          <p:nvPr/>
        </p:nvSpPr>
        <p:spPr>
          <a:xfrm>
            <a:off x="7329948" y="2079523"/>
            <a:ext cx="2964426" cy="4616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715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/>
              <a:t>The Base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69543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separate all the dolls:</a:t>
            </a:r>
          </a:p>
          <a:p>
            <a:pPr marL="514350" indent="-514350">
              <a:buAutoNum type="arabicPeriod"/>
            </a:pPr>
            <a:r>
              <a:rPr lang="en-US" sz="3200" dirty="0"/>
              <a:t>Take apart the current one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Get the doll inside if possible</a:t>
            </a:r>
          </a:p>
          <a:p>
            <a:pPr marL="514350" indent="-514350">
              <a:buAutoNum type="arabicPeriod"/>
            </a:pPr>
            <a:r>
              <a:rPr lang="en-US" sz="3200" dirty="0"/>
              <a:t>Separate all the dolls for the </a:t>
            </a:r>
            <a:br>
              <a:rPr lang="en-US" sz="3200" dirty="0"/>
            </a:br>
            <a:r>
              <a:rPr lang="en-US" sz="3200" dirty="0"/>
              <a:t>dolls inside</a:t>
            </a:r>
          </a:p>
          <a:p>
            <a:pPr marL="0" indent="0">
              <a:buNone/>
            </a:pPr>
            <a:r>
              <a:rPr lang="en-US" sz="3200" dirty="0"/>
              <a:t>In code, a base case is a situation where the function is NOT called again. If we didn’t have it, the code would repeat forever.</a:t>
            </a:r>
          </a:p>
          <a:p>
            <a:pPr marL="514350" indent="-514350">
              <a:buAutoNum type="arabicPeriod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81748-C44B-67AC-39BC-0B415492D226}"/>
              </a:ext>
            </a:extLst>
          </p:cNvPr>
          <p:cNvSpPr txBox="1"/>
          <p:nvPr/>
        </p:nvSpPr>
        <p:spPr>
          <a:xfrm>
            <a:off x="6617110" y="2062302"/>
            <a:ext cx="5359383" cy="1938992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take_apart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"smallest"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"Found It"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inside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get_inside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take_apart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inside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817714-06C9-3523-1168-459128D75644}"/>
              </a:ext>
            </a:extLst>
          </p:cNvPr>
          <p:cNvSpPr txBox="1"/>
          <p:nvPr/>
        </p:nvSpPr>
        <p:spPr>
          <a:xfrm>
            <a:off x="7059962" y="473908"/>
            <a:ext cx="4473677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/>
              <a:t>Note: Not real code. Real code would require a piece of data that could be “taken apart” to get the data inside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DF6199-9E7B-591B-52BF-F76EF2CB954E}"/>
              </a:ext>
            </a:extLst>
          </p:cNvPr>
          <p:cNvSpPr/>
          <p:nvPr/>
        </p:nvSpPr>
        <p:spPr>
          <a:xfrm>
            <a:off x="7308426" y="2438898"/>
            <a:ext cx="3802025" cy="7762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433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/>
              <a:t>Progression to Base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695439" cy="47521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separate all the dolls: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FF0000"/>
                </a:solidFill>
              </a:rPr>
              <a:t>Take apart the current one</a:t>
            </a:r>
          </a:p>
          <a:p>
            <a:pPr marL="514350" indent="-514350">
              <a:buAutoNum type="arabicPeriod"/>
            </a:pPr>
            <a:r>
              <a:rPr lang="en-US" sz="3200" dirty="0"/>
              <a:t>Get the doll inside if possible</a:t>
            </a:r>
          </a:p>
          <a:p>
            <a:pPr marL="514350" indent="-514350">
              <a:buAutoNum type="arabicPeriod"/>
            </a:pPr>
            <a:r>
              <a:rPr lang="en-US" sz="3200" dirty="0"/>
              <a:t>Separate all the dolls for the </a:t>
            </a:r>
            <a:br>
              <a:rPr lang="en-US" sz="3200" dirty="0"/>
            </a:br>
            <a:r>
              <a:rPr lang="en-US" sz="3200" dirty="0"/>
              <a:t>dolls inside</a:t>
            </a:r>
          </a:p>
          <a:p>
            <a:pPr marL="0" indent="0">
              <a:buNone/>
            </a:pPr>
            <a:r>
              <a:rPr lang="en-US" sz="3200" dirty="0"/>
              <a:t>In code, we know we are progressing towards the base case since we call the function on the inside doll. If we don’t progress towards the base case, we will never stop repeating.</a:t>
            </a:r>
          </a:p>
          <a:p>
            <a:pPr marL="514350" indent="-514350">
              <a:buAutoNum type="arabicPeriod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81748-C44B-67AC-39BC-0B415492D226}"/>
              </a:ext>
            </a:extLst>
          </p:cNvPr>
          <p:cNvSpPr txBox="1"/>
          <p:nvPr/>
        </p:nvSpPr>
        <p:spPr>
          <a:xfrm>
            <a:off x="6617110" y="2062302"/>
            <a:ext cx="5359383" cy="1938992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take_apart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"smallest"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"Found It"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inside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doll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get_inside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take_apart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inside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817714-06C9-3523-1168-459128D75644}"/>
              </a:ext>
            </a:extLst>
          </p:cNvPr>
          <p:cNvSpPr txBox="1"/>
          <p:nvPr/>
        </p:nvSpPr>
        <p:spPr>
          <a:xfrm>
            <a:off x="7059962" y="473908"/>
            <a:ext cx="4473677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/>
              <a:t>Note: Not real code. Real code would require a piece of data that could be “taken apart” to get the data inside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DF6199-9E7B-591B-52BF-F76EF2CB954E}"/>
              </a:ext>
            </a:extLst>
          </p:cNvPr>
          <p:cNvSpPr/>
          <p:nvPr/>
        </p:nvSpPr>
        <p:spPr>
          <a:xfrm>
            <a:off x="7298594" y="3175883"/>
            <a:ext cx="4500116" cy="4227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722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/>
              <a:t>Countdown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695439" cy="47521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Let’s look at some real code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code counts down from N</a:t>
            </a:r>
            <a:br>
              <a:rPr lang="en-US" sz="3200" dirty="0"/>
            </a:br>
            <a:r>
              <a:rPr lang="en-US" sz="3200" dirty="0"/>
              <a:t>before saying “Blastoff”</a:t>
            </a:r>
            <a:br>
              <a:rPr lang="en-US" sz="3200" dirty="0"/>
            </a:br>
            <a:r>
              <a:rPr lang="en-US" sz="3200" dirty="0"/>
              <a:t>(like a rocket!)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try to identify the Base Case, Recursive Case, and how it progresses to the Base Case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81748-C44B-67AC-39BC-0B415492D226}"/>
              </a:ext>
            </a:extLst>
          </p:cNvPr>
          <p:cNvSpPr txBox="1"/>
          <p:nvPr/>
        </p:nvSpPr>
        <p:spPr>
          <a:xfrm>
            <a:off x="6617111" y="1877636"/>
            <a:ext cx="4736690" cy="2308324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blastoff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"Blastoff!"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blastoff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53830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- What is recursion</a:t>
            </a:r>
          </a:p>
          <a:p>
            <a:pPr marL="0" indent="0">
              <a:buNone/>
            </a:pPr>
            <a:r>
              <a:rPr lang="en-US" dirty="0"/>
              <a:t>- Requirements for recursion</a:t>
            </a:r>
          </a:p>
          <a:p>
            <a:pPr marL="0" indent="0">
              <a:buNone/>
            </a:pPr>
            <a:r>
              <a:rPr lang="en-US" dirty="0"/>
              <a:t>    - Base Case</a:t>
            </a:r>
          </a:p>
          <a:p>
            <a:pPr marL="0" indent="0">
              <a:buNone/>
            </a:pPr>
            <a:r>
              <a:rPr lang="en-US" dirty="0"/>
              <a:t>    - Recursive Case</a:t>
            </a:r>
          </a:p>
          <a:p>
            <a:pPr marL="0" indent="0">
              <a:buNone/>
            </a:pPr>
            <a:r>
              <a:rPr lang="en-US" dirty="0"/>
              <a:t>    - Progress towards base case</a:t>
            </a:r>
          </a:p>
          <a:p>
            <a:pPr marL="0" indent="0">
              <a:buNone/>
            </a:pPr>
            <a:r>
              <a:rPr lang="en-US" dirty="0"/>
              <a:t>- Iterative vs Recursive code</a:t>
            </a:r>
          </a:p>
          <a:p>
            <a:pPr marL="0" indent="0">
              <a:buNone/>
            </a:pPr>
            <a:r>
              <a:rPr lang="en-US" dirty="0"/>
              <a:t>- Reading Recursive Code</a:t>
            </a:r>
          </a:p>
          <a:p>
            <a:pPr marL="0" indent="0">
              <a:buNone/>
            </a:pPr>
            <a:r>
              <a:rPr lang="en-US" dirty="0"/>
              <a:t>- Writing Recursive Code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/>
              <a:t>In General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3871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In general, recursive code looks like this: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81748-C44B-67AC-39BC-0B415492D226}"/>
              </a:ext>
            </a:extLst>
          </p:cNvPr>
          <p:cNvSpPr txBox="1"/>
          <p:nvPr/>
        </p:nvSpPr>
        <p:spPr>
          <a:xfrm>
            <a:off x="5506066" y="1832282"/>
            <a:ext cx="5978816" cy="4154984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my_func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base_case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Don't Call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my_func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Usually return a value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something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Progress towards base case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new_case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do_something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Rerun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my_func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with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new_case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my_func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new_case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16378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 fontScale="90000"/>
          </a:bodyPr>
          <a:lstStyle/>
          <a:p>
            <a:r>
              <a:rPr lang="en-US" dirty="0"/>
              <a:t>Reading Recursive Code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406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/>
              <a:t>Reading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7" y="1825625"/>
            <a:ext cx="10587689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Part 1:</a:t>
            </a:r>
          </a:p>
          <a:p>
            <a:pPr marL="514350" indent="-514350">
              <a:buAutoNum type="arabicPeriod"/>
            </a:pPr>
            <a:r>
              <a:rPr lang="en-US" sz="3200" dirty="0"/>
              <a:t>What is mystery(3)</a:t>
            </a:r>
          </a:p>
          <a:p>
            <a:pPr marL="514350" indent="-514350">
              <a:buAutoNum type="arabicPeriod"/>
            </a:pPr>
            <a:r>
              <a:rPr lang="en-US" sz="3200" dirty="0"/>
              <a:t>What is mystery(10)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Part 2:</a:t>
            </a:r>
          </a:p>
          <a:p>
            <a:pPr marL="514350" indent="-514350">
              <a:buAutoNum type="arabicPeriod"/>
            </a:pPr>
            <a:r>
              <a:rPr lang="en-US" sz="3200" dirty="0"/>
              <a:t>What is the base case</a:t>
            </a:r>
          </a:p>
          <a:p>
            <a:pPr marL="514350" indent="-514350">
              <a:buAutoNum type="arabicPeriod"/>
            </a:pPr>
            <a:r>
              <a:rPr lang="en-US" sz="3200" dirty="0"/>
              <a:t>What is the recursive case</a:t>
            </a:r>
          </a:p>
          <a:p>
            <a:pPr marL="514350" indent="-514350">
              <a:buAutoNum type="arabicPeriod"/>
            </a:pPr>
            <a:r>
              <a:rPr lang="en-US" sz="3200" dirty="0"/>
              <a:t>Summarize what Mystery does in a sentence or two</a:t>
            </a:r>
            <a:endParaRPr lang="en-US" sz="2800" dirty="0"/>
          </a:p>
          <a:p>
            <a:pPr marL="514350" indent="-514350">
              <a:buAutoNum type="arabicPeriod"/>
            </a:pPr>
            <a:endParaRPr lang="en-US" sz="3200" dirty="0"/>
          </a:p>
          <a:p>
            <a:pPr marL="514350" indent="-514350">
              <a:buAutoNum type="arabicPeriod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81748-C44B-67AC-39BC-0B415492D226}"/>
              </a:ext>
            </a:extLst>
          </p:cNvPr>
          <p:cNvSpPr txBox="1"/>
          <p:nvPr/>
        </p:nvSpPr>
        <p:spPr>
          <a:xfrm>
            <a:off x="6213986" y="1684716"/>
            <a:ext cx="5211901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mystery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mystery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078592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/>
              <a:t>What’s wron</a:t>
            </a:r>
            <a:r>
              <a:rPr lang="en-US" dirty="0"/>
              <a:t>g?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7" y="1825625"/>
            <a:ext cx="1058768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Something’s wrong with this </a:t>
            </a:r>
            <a:br>
              <a:rPr lang="en-US" sz="3200" dirty="0"/>
            </a:br>
            <a:r>
              <a:rPr lang="en-US" sz="3200" dirty="0"/>
              <a:t>recursive function</a:t>
            </a:r>
          </a:p>
          <a:p>
            <a:pPr marL="0" indent="0">
              <a:buNone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What is mystery(3)</a:t>
            </a:r>
          </a:p>
          <a:p>
            <a:pPr marL="514350" indent="-514350">
              <a:buAutoNum type="arabicPeriod"/>
            </a:pPr>
            <a:r>
              <a:rPr lang="en-US" sz="3200" dirty="0"/>
              <a:t>What is mystery(10)</a:t>
            </a:r>
          </a:p>
          <a:p>
            <a:pPr marL="514350" indent="-514350">
              <a:buAutoNum type="arabicPeriod"/>
            </a:pPr>
            <a:r>
              <a:rPr lang="en-US" sz="3200" dirty="0"/>
              <a:t>What’s wrong with this code? What change(s) could be made to prevent this issue?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81748-C44B-67AC-39BC-0B415492D226}"/>
              </a:ext>
            </a:extLst>
          </p:cNvPr>
          <p:cNvSpPr txBox="1"/>
          <p:nvPr/>
        </p:nvSpPr>
        <p:spPr>
          <a:xfrm>
            <a:off x="6096000" y="1754525"/>
            <a:ext cx="5506868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mystery2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mystery2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884304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Factorial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70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Factorial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84492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Factorial of a number N is the product of all numbers up to and including 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Working in groups, try to produce a base case and recursive case to get the factorial of N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353BD2D-CB75-AA06-CBD0-FE7272004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127" y="2072609"/>
            <a:ext cx="5167202" cy="27127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61229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Factorial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base case could be:</a:t>
            </a:r>
          </a:p>
          <a:p>
            <a:pPr marL="0" indent="0">
              <a:buNone/>
            </a:pPr>
            <a:r>
              <a:rPr lang="en-US" sz="3200" dirty="0"/>
              <a:t>If N is 1, the result is 1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 Recursive case could be:</a:t>
            </a:r>
          </a:p>
          <a:p>
            <a:pPr marL="0" indent="0">
              <a:buNone/>
            </a:pPr>
            <a:r>
              <a:rPr lang="en-US" sz="3200" dirty="0"/>
              <a:t>The factorial of N is the factorial of (N-1) times N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353BD2D-CB75-AA06-CBD0-FE7272004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127" y="2072609"/>
            <a:ext cx="5167202" cy="27127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4F4B43E-D5A1-F334-40DA-3FE8AC47137A}"/>
              </a:ext>
            </a:extLst>
          </p:cNvPr>
          <p:cNvSpPr/>
          <p:nvPr/>
        </p:nvSpPr>
        <p:spPr>
          <a:xfrm>
            <a:off x="7167716" y="3185652"/>
            <a:ext cx="835742" cy="3637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BEABBF-EF48-ACA3-A06B-017FF2935180}"/>
              </a:ext>
            </a:extLst>
          </p:cNvPr>
          <p:cNvSpPr/>
          <p:nvPr/>
        </p:nvSpPr>
        <p:spPr>
          <a:xfrm>
            <a:off x="7752735" y="4139381"/>
            <a:ext cx="158791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DAC38C-1D4C-3938-6E09-A5D4577EBB3A}"/>
              </a:ext>
            </a:extLst>
          </p:cNvPr>
          <p:cNvSpPr/>
          <p:nvPr/>
        </p:nvSpPr>
        <p:spPr>
          <a:xfrm>
            <a:off x="8155858" y="4434348"/>
            <a:ext cx="158791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80EF040-AFB3-AEC3-B304-DDB3CA69C138}"/>
              </a:ext>
            </a:extLst>
          </p:cNvPr>
          <p:cNvCxnSpPr/>
          <p:nvPr/>
        </p:nvCxnSpPr>
        <p:spPr>
          <a:xfrm>
            <a:off x="4670323" y="2664542"/>
            <a:ext cx="2399071" cy="703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3E03AFD-4286-BC21-8BDB-5D3B2C35A998}"/>
              </a:ext>
            </a:extLst>
          </p:cNvPr>
          <p:cNvCxnSpPr/>
          <p:nvPr/>
        </p:nvCxnSpPr>
        <p:spPr>
          <a:xfrm>
            <a:off x="6204155" y="4420752"/>
            <a:ext cx="1381432" cy="13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4373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Work in groups to program a</a:t>
            </a:r>
            <a:br>
              <a:rPr lang="en-US" sz="3200" dirty="0"/>
            </a:br>
            <a:r>
              <a:rPr lang="en-US" sz="3200" dirty="0"/>
              <a:t>recursive factorial function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Base case: If N is 1, the result is 1</a:t>
            </a:r>
          </a:p>
          <a:p>
            <a:pPr marL="0" indent="0">
              <a:buNone/>
            </a:pPr>
            <a:r>
              <a:rPr lang="en-US" sz="3200" dirty="0"/>
              <a:t>Recursive case: Factorial of N is Factorial of (N-1) times N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353BD2D-CB75-AA06-CBD0-FE7272004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121" y="365125"/>
            <a:ext cx="5167202" cy="27127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741759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 fontScale="90000"/>
          </a:bodyPr>
          <a:lstStyle/>
          <a:p>
            <a:r>
              <a:rPr lang="en-US" dirty="0"/>
              <a:t>Iterative VS Recursive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2460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Iterative VS Recursive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its core, recursion is a way of repeating code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know other ways of repeating code: For/While Loops</a:t>
            </a:r>
          </a:p>
          <a:p>
            <a:pPr marL="0" indent="0">
              <a:buNone/>
            </a:pPr>
            <a:r>
              <a:rPr lang="en-US" sz="3200" dirty="0"/>
              <a:t>For/While Loops are iterative methods of looping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Any problem that can be solved with iterative methods can also be solved with recursive code (and the other way around)</a:t>
            </a:r>
          </a:p>
        </p:txBody>
      </p:sp>
    </p:spTree>
    <p:extLst>
      <p:ext uri="{BB962C8B-B14F-4D97-AF65-F5344CB8AC3E}">
        <p14:creationId xmlns:p14="http://schemas.microsoft.com/office/powerpoint/2010/main" val="2934019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2256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20D48-764F-1D88-87C8-CC5B5BA2E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172A6-4C12-1289-CD6E-A402E60F90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Recursion</a:t>
            </a:r>
          </a:p>
          <a:p>
            <a:r>
              <a:rPr lang="en-US" dirty="0"/>
              <a:t>If a problem can easily be broken up into a base case and recursive case, this may be more intuitive</a:t>
            </a:r>
          </a:p>
          <a:p>
            <a:r>
              <a:rPr lang="en-US" dirty="0"/>
              <a:t>Often requires less code</a:t>
            </a:r>
          </a:p>
          <a:p>
            <a:r>
              <a:rPr lang="en-US" dirty="0"/>
              <a:t>Can be more confusing to read</a:t>
            </a:r>
          </a:p>
          <a:p>
            <a:r>
              <a:rPr lang="en-US" dirty="0"/>
              <a:t>Nowadays, slower than iteration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1D09C-12C4-B1BB-0512-BD9A9F0FBF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Iteration</a:t>
            </a:r>
          </a:p>
          <a:p>
            <a:r>
              <a:rPr lang="en-US" dirty="0"/>
              <a:t>Doesn’t need a base/recursive case</a:t>
            </a:r>
          </a:p>
          <a:p>
            <a:r>
              <a:rPr lang="en-US" dirty="0"/>
              <a:t>Often is easier to produce a plan to solve a problem with this</a:t>
            </a:r>
          </a:p>
          <a:p>
            <a:r>
              <a:rPr lang="en-US" dirty="0"/>
              <a:t>Easier to read (don’t need to trace multiple times)</a:t>
            </a:r>
          </a:p>
          <a:p>
            <a:r>
              <a:rPr lang="en-US" dirty="0"/>
              <a:t>Usually requires more code</a:t>
            </a:r>
          </a:p>
        </p:txBody>
      </p:sp>
    </p:spTree>
    <p:extLst>
      <p:ext uri="{BB962C8B-B14F-4D97-AF65-F5344CB8AC3E}">
        <p14:creationId xmlns:p14="http://schemas.microsoft.com/office/powerpoint/2010/main" val="27523690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Activity: Fibonacci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14964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Fibonacci sequence is a sequence of numbers where each next number is the sum of the prior 2 numbers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Using any method you want, write code to find the Nth Fibonacci number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7" name="Picture 6" descr="Table&#10;&#10;Description automatically generated with low confidence">
            <a:extLst>
              <a:ext uri="{FF2B5EF4-FFF2-40B4-BE49-F238E27FC236}">
                <a16:creationId xmlns:a16="http://schemas.microsoft.com/office/drawing/2014/main" id="{AC52E4C2-E8B8-A93C-CA9F-D77BD84D45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5" t="9341" r="4955" b="9341"/>
          <a:stretch/>
        </p:blipFill>
        <p:spPr>
          <a:xfrm>
            <a:off x="6558117" y="385008"/>
            <a:ext cx="5184780" cy="3616286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035A439-6C0A-AC19-DF6F-B8F6BC72E5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1487862"/>
              </p:ext>
            </p:extLst>
          </p:nvPr>
        </p:nvGraphicFramePr>
        <p:xfrm>
          <a:off x="6558117" y="4286045"/>
          <a:ext cx="5184780" cy="1854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92390">
                  <a:extLst>
                    <a:ext uri="{9D8B030D-6E8A-4147-A177-3AD203B41FA5}">
                      <a16:colId xmlns:a16="http://schemas.microsoft.com/office/drawing/2014/main" val="87155"/>
                    </a:ext>
                  </a:extLst>
                </a:gridCol>
                <a:gridCol w="2592390">
                  <a:extLst>
                    <a:ext uri="{9D8B030D-6E8A-4147-A177-3AD203B41FA5}">
                      <a16:colId xmlns:a16="http://schemas.microsoft.com/office/drawing/2014/main" val="14982276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Fibonacci(1)=1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Fibonacci(6)=8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322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Fibonacci(2)=1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Fibonacci(7)=13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2633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Fibonacci(3)=2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Fibonacci(8)=21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129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Fibonacci(4)=3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Fibonacci(9)=34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20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Fibonacci(5)=5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Fibonacci(10)=55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31963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30015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400" dirty="0"/>
              <a:t>Fibonacci Note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14964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Recursive function for Fibonacci numbers, own its own, is inefficient.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can make it more efficient by storing the previous 2 values.</a:t>
            </a:r>
          </a:p>
        </p:txBody>
      </p:sp>
      <p:pic>
        <p:nvPicPr>
          <p:cNvPr id="7" name="Picture 6" descr="Table&#10;&#10;Description automatically generated with low confidence">
            <a:extLst>
              <a:ext uri="{FF2B5EF4-FFF2-40B4-BE49-F238E27FC236}">
                <a16:creationId xmlns:a16="http://schemas.microsoft.com/office/drawing/2014/main" id="{AC52E4C2-E8B8-A93C-CA9F-D77BD84D45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5" t="9341" r="4955" b="9341"/>
          <a:stretch/>
        </p:blipFill>
        <p:spPr>
          <a:xfrm>
            <a:off x="6558117" y="385008"/>
            <a:ext cx="5184780" cy="3616286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035A439-6C0A-AC19-DF6F-B8F6BC72E5B1}"/>
              </a:ext>
            </a:extLst>
          </p:cNvPr>
          <p:cNvGraphicFramePr>
            <a:graphicFrameLocks noGrp="1"/>
          </p:cNvGraphicFramePr>
          <p:nvPr/>
        </p:nvGraphicFramePr>
        <p:xfrm>
          <a:off x="6558117" y="4286045"/>
          <a:ext cx="5184780" cy="1854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92390">
                  <a:extLst>
                    <a:ext uri="{9D8B030D-6E8A-4147-A177-3AD203B41FA5}">
                      <a16:colId xmlns:a16="http://schemas.microsoft.com/office/drawing/2014/main" val="87155"/>
                    </a:ext>
                  </a:extLst>
                </a:gridCol>
                <a:gridCol w="2592390">
                  <a:extLst>
                    <a:ext uri="{9D8B030D-6E8A-4147-A177-3AD203B41FA5}">
                      <a16:colId xmlns:a16="http://schemas.microsoft.com/office/drawing/2014/main" val="14982276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Fibonacci(1)=1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Fibonacci(6)=8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322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Fibonacci(2)=1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Fibonacci(7)=13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2633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Fibonacci(3)=2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Fibonacci(8)=21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129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Fibonacci(4)=3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Fibonacci(9)=34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20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Fibonacci(5)=5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Fibonacci(10)=55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31963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5841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</p:spTree>
    <p:extLst>
      <p:ext uri="{BB962C8B-B14F-4D97-AF65-F5344CB8AC3E}">
        <p14:creationId xmlns:p14="http://schemas.microsoft.com/office/powerpoint/2010/main" val="35919643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503"/>
            <a:ext cx="10515600" cy="491843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Recursion</a:t>
            </a:r>
          </a:p>
          <a:p>
            <a:pPr lvl="1"/>
            <a:r>
              <a:rPr lang="en-US" dirty="0"/>
              <a:t>What is it: Calling the function inside of itself</a:t>
            </a:r>
          </a:p>
          <a:p>
            <a:pPr lvl="1"/>
            <a:r>
              <a:rPr lang="en-US" dirty="0"/>
              <a:t>When to use it: When a problem can be broken up into a smaller version of the same problem</a:t>
            </a:r>
          </a:p>
          <a:p>
            <a:r>
              <a:rPr lang="en-US" dirty="0"/>
              <a:t>Steps for Recursion</a:t>
            </a:r>
          </a:p>
          <a:p>
            <a:pPr lvl="1"/>
            <a:r>
              <a:rPr lang="en-US" dirty="0"/>
              <a:t>Base Case: When to stop calling the function</a:t>
            </a:r>
          </a:p>
          <a:p>
            <a:pPr lvl="1"/>
            <a:r>
              <a:rPr lang="en-US" dirty="0"/>
              <a:t>Recursive Case: When to call the function again</a:t>
            </a:r>
          </a:p>
          <a:p>
            <a:pPr lvl="1"/>
            <a:r>
              <a:rPr lang="en-US" dirty="0"/>
              <a:t>Progression towards the base case: Every time you call the function again, it should get closer to the Base Case</a:t>
            </a:r>
          </a:p>
          <a:p>
            <a:r>
              <a:rPr lang="en-US" dirty="0"/>
              <a:t>Iterative VS Recursive</a:t>
            </a:r>
          </a:p>
          <a:p>
            <a:pPr lvl="1"/>
            <a:r>
              <a:rPr lang="en-US" dirty="0"/>
              <a:t>Both methods can solve all problems</a:t>
            </a:r>
          </a:p>
          <a:p>
            <a:pPr lvl="1"/>
            <a:r>
              <a:rPr lang="en-US" dirty="0"/>
              <a:t>Recursion better when a problem has easy Base/Recursive cases</a:t>
            </a:r>
          </a:p>
          <a:p>
            <a:pPr lvl="1"/>
            <a:r>
              <a:rPr lang="en-US" dirty="0"/>
              <a:t>Iterative better otherwise (and often easier to read)</a:t>
            </a:r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/>
              <a:t>Capstone Project Proposal due 28</a:t>
            </a:r>
            <a:r>
              <a:rPr lang="en-US" baseline="30000" dirty="0"/>
              <a:t>th </a:t>
            </a:r>
            <a:r>
              <a:rPr lang="en-US" dirty="0"/>
              <a:t>(Next Friday)</a:t>
            </a:r>
          </a:p>
          <a:p>
            <a:pPr>
              <a:buFontTx/>
              <a:buChar char="-"/>
            </a:pPr>
            <a:r>
              <a:rPr lang="en-US" dirty="0"/>
              <a:t>HW6 Files due 26</a:t>
            </a:r>
            <a:r>
              <a:rPr lang="en-US" baseline="30000" dirty="0"/>
              <a:t>th </a:t>
            </a:r>
            <a:r>
              <a:rPr lang="en-US" dirty="0"/>
              <a:t>(Next Wednesday)</a:t>
            </a:r>
          </a:p>
          <a:p>
            <a:pPr>
              <a:buFontTx/>
              <a:buChar char="-"/>
            </a:pPr>
            <a:r>
              <a:rPr lang="en-US" dirty="0"/>
              <a:t>Participation due Thursday</a:t>
            </a:r>
          </a:p>
          <a:p>
            <a:pPr>
              <a:buFontTx/>
              <a:buChar char="-"/>
            </a:pPr>
            <a:r>
              <a:rPr lang="en-US" dirty="0"/>
              <a:t>Quiz due Thursday</a:t>
            </a:r>
          </a:p>
          <a:p>
            <a:pPr>
              <a:buFontTx/>
              <a:buChar char="-"/>
            </a:pPr>
            <a:r>
              <a:rPr lang="en-US" dirty="0"/>
              <a:t>Lab due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0084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CSV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69310" cy="4351338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What’s a CSV File:</a:t>
            </a:r>
          </a:p>
          <a:p>
            <a:pPr lvl="1"/>
            <a:r>
              <a:rPr lang="en-US" sz="2800" dirty="0"/>
              <a:t>A File filled with rows of data. Each element in a row is separated with a comma</a:t>
            </a:r>
          </a:p>
          <a:p>
            <a:pPr lvl="1"/>
            <a:r>
              <a:rPr lang="en-US" sz="2800" dirty="0"/>
              <a:t>Used for spreadsheets and tables</a:t>
            </a:r>
          </a:p>
          <a:p>
            <a:r>
              <a:rPr lang="en-US" sz="3200" dirty="0"/>
              <a:t>How to Modify:</a:t>
            </a:r>
          </a:p>
          <a:p>
            <a:pPr marL="971550" lvl="1" indent="-514350">
              <a:buAutoNum type="arabicPeriod"/>
            </a:pPr>
            <a:r>
              <a:rPr lang="en-US" sz="2800" dirty="0"/>
              <a:t>Read it</a:t>
            </a:r>
          </a:p>
          <a:p>
            <a:pPr marL="971550" lvl="1" indent="-514350">
              <a:buAutoNum type="arabicPeriod"/>
            </a:pPr>
            <a:r>
              <a:rPr lang="en-US" sz="2800" dirty="0"/>
              <a:t>Modify it</a:t>
            </a:r>
          </a:p>
          <a:p>
            <a:pPr marL="971550" lvl="1" indent="-514350">
              <a:buAutoNum type="arabicPeriod"/>
            </a:pPr>
            <a:r>
              <a:rPr lang="en-US" sz="2800" dirty="0"/>
              <a:t>Write it</a:t>
            </a:r>
            <a:endParaRPr lang="en-US" dirty="0"/>
          </a:p>
          <a:p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BE885B-77DF-FB05-669D-22100FE5F466}"/>
              </a:ext>
            </a:extLst>
          </p:cNvPr>
          <p:cNvSpPr txBox="1"/>
          <p:nvPr/>
        </p:nvSpPr>
        <p:spPr>
          <a:xfrm>
            <a:off x="6096000" y="3147878"/>
            <a:ext cx="5574890" cy="76944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:]: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 * </a:t>
            </a:r>
            <a:r>
              <a:rPr lang="en-US" sz="2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AA47C8-B59D-E8EC-72DD-FCFC9AD4BA66}"/>
              </a:ext>
            </a:extLst>
          </p:cNvPr>
          <p:cNvSpPr txBox="1"/>
          <p:nvPr/>
        </p:nvSpPr>
        <p:spPr>
          <a:xfrm>
            <a:off x="6095998" y="4281901"/>
            <a:ext cx="5574891" cy="1446550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'new_csv.csv'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'w'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writer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csv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writer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writer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writerow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6D2401-1189-74C4-6464-EABCD694FF2B}"/>
              </a:ext>
            </a:extLst>
          </p:cNvPr>
          <p:cNvSpPr txBox="1"/>
          <p:nvPr/>
        </p:nvSpPr>
        <p:spPr>
          <a:xfrm>
            <a:off x="6096000" y="1690688"/>
            <a:ext cx="5574890" cy="110799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csv</a:t>
            </a:r>
            <a:endParaRPr lang="en-US" sz="2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'my_csv.csv'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'r'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csv</a:t>
            </a:r>
            <a:r>
              <a:rPr lang="en-US" sz="2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reader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255160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Capstone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Capstone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Students will work in groups to program a task of your choosing</a:t>
            </a:r>
          </a:p>
          <a:p>
            <a:r>
              <a:rPr lang="en-US" sz="3200" dirty="0"/>
              <a:t>Requirements on website: </a:t>
            </a:r>
            <a:r>
              <a:rPr lang="en-US" sz="3200" dirty="0">
                <a:hlinkClick r:id="rId2"/>
              </a:rPr>
              <a:t>Link</a:t>
            </a:r>
            <a:endParaRPr lang="en-US" sz="3200" dirty="0"/>
          </a:p>
          <a:p>
            <a:r>
              <a:rPr lang="en-US" sz="3200" dirty="0"/>
              <a:t>Project Proposal/Plan Due Next Friday (28</a:t>
            </a:r>
            <a:r>
              <a:rPr lang="en-US" sz="3200" baseline="30000" dirty="0"/>
              <a:t>th</a:t>
            </a:r>
            <a:r>
              <a:rPr lang="en-US" sz="3200" dirty="0"/>
              <a:t>)</a:t>
            </a:r>
          </a:p>
          <a:p>
            <a:pPr lvl="1"/>
            <a:r>
              <a:rPr lang="en-US" sz="2800" dirty="0"/>
              <a:t>Description of your project, a timeline, and who is in your group</a:t>
            </a:r>
          </a:p>
          <a:p>
            <a:r>
              <a:rPr lang="en-US" sz="3200" dirty="0"/>
              <a:t>Present project during last class</a:t>
            </a:r>
          </a:p>
          <a:p>
            <a:pPr lvl="1"/>
            <a:r>
              <a:rPr lang="en-US" sz="2800" b="1" i="1" dirty="0"/>
              <a:t>Everyone</a:t>
            </a:r>
            <a:r>
              <a:rPr lang="en-US" sz="2800" dirty="0"/>
              <a:t> must come in person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25813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Recursion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71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 Thought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Function can call another function inside</a:t>
            </a:r>
          </a:p>
          <a:p>
            <a:endParaRPr lang="en-US" sz="3200" dirty="0"/>
          </a:p>
          <a:p>
            <a:pPr marL="0" indent="0">
              <a:buNone/>
            </a:pPr>
            <a:r>
              <a:rPr lang="en-US" sz="3200" dirty="0"/>
              <a:t>So, what happens if we call the same function inside of itself?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408D68-87AC-5B6C-35D9-1A2B98107DE8}"/>
              </a:ext>
            </a:extLst>
          </p:cNvPr>
          <p:cNvSpPr txBox="1"/>
          <p:nvPr/>
        </p:nvSpPr>
        <p:spPr>
          <a:xfrm>
            <a:off x="7429926" y="544252"/>
            <a:ext cx="3923874" cy="3046988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"func1"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"func2"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B9C117-7E5B-120A-471B-E1A6718B2EE1}"/>
              </a:ext>
            </a:extLst>
          </p:cNvPr>
          <p:cNvSpPr txBox="1"/>
          <p:nvPr/>
        </p:nvSpPr>
        <p:spPr>
          <a:xfrm>
            <a:off x="7429926" y="4001294"/>
            <a:ext cx="3923874" cy="1938992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"func3"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func3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01153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201</TotalTime>
  <Words>2100</Words>
  <Application>Microsoft Office PowerPoint</Application>
  <PresentationFormat>Widescreen</PresentationFormat>
  <Paragraphs>336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Calibri Light</vt:lpstr>
      <vt:lpstr>Consolas</vt:lpstr>
      <vt:lpstr>Office Theme</vt:lpstr>
      <vt:lpstr>Recursion</vt:lpstr>
      <vt:lpstr>Announcement Slide</vt:lpstr>
      <vt:lpstr>Learning Goals Slide</vt:lpstr>
      <vt:lpstr>Recap</vt:lpstr>
      <vt:lpstr>CSV Files</vt:lpstr>
      <vt:lpstr>Capstone</vt:lpstr>
      <vt:lpstr>Capstone Project</vt:lpstr>
      <vt:lpstr>Recursion</vt:lpstr>
      <vt:lpstr>A Thought</vt:lpstr>
      <vt:lpstr>Did you know?</vt:lpstr>
      <vt:lpstr>Recursion</vt:lpstr>
      <vt:lpstr>Bigger Picture</vt:lpstr>
      <vt:lpstr>A Recursive Problem</vt:lpstr>
      <vt:lpstr>Recursive Problems</vt:lpstr>
      <vt:lpstr>Recursive Problems</vt:lpstr>
      <vt:lpstr>Recursive Problems</vt:lpstr>
      <vt:lpstr>Recursive Problems</vt:lpstr>
      <vt:lpstr>Parts of a Recursive Problem</vt:lpstr>
      <vt:lpstr>Parts</vt:lpstr>
      <vt:lpstr>A Recursive Case</vt:lpstr>
      <vt:lpstr>A Base Case</vt:lpstr>
      <vt:lpstr>Progression Towards the Base Case</vt:lpstr>
      <vt:lpstr>Coding</vt:lpstr>
      <vt:lpstr>Parts</vt:lpstr>
      <vt:lpstr>Code Example</vt:lpstr>
      <vt:lpstr>The Recursive Case</vt:lpstr>
      <vt:lpstr>The Base Case</vt:lpstr>
      <vt:lpstr>Progression to Base Case</vt:lpstr>
      <vt:lpstr>Countdown</vt:lpstr>
      <vt:lpstr>In General</vt:lpstr>
      <vt:lpstr>Reading Recursive Code</vt:lpstr>
      <vt:lpstr>Reading Code</vt:lpstr>
      <vt:lpstr>What’s wrong?</vt:lpstr>
      <vt:lpstr>Factorial</vt:lpstr>
      <vt:lpstr>Factorial</vt:lpstr>
      <vt:lpstr>Factorial</vt:lpstr>
      <vt:lpstr>Activity</vt:lpstr>
      <vt:lpstr>Iterative VS Recursive</vt:lpstr>
      <vt:lpstr>Iterative VS Recursive</vt:lpstr>
      <vt:lpstr>Comparison</vt:lpstr>
      <vt:lpstr>Activity: Fibonacci</vt:lpstr>
      <vt:lpstr>Fibonacci Note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Recursion</dc:title>
  <dc:creator>kobi</dc:creator>
  <cp:lastModifiedBy>kobi</cp:lastModifiedBy>
  <cp:revision>4</cp:revision>
  <dcterms:created xsi:type="dcterms:W3CDTF">2023-04-19T04:41:11Z</dcterms:created>
  <dcterms:modified xsi:type="dcterms:W3CDTF">2023-04-20T11:03:19Z</dcterms:modified>
</cp:coreProperties>
</file>

<file path=docProps/thumbnail.jpeg>
</file>